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319" r:id="rId6"/>
    <p:sldId id="260" r:id="rId7"/>
    <p:sldId id="308" r:id="rId8"/>
    <p:sldId id="262" r:id="rId9"/>
    <p:sldId id="313" r:id="rId10"/>
    <p:sldId id="263" r:id="rId11"/>
    <p:sldId id="264" r:id="rId12"/>
    <p:sldId id="316" r:id="rId13"/>
    <p:sldId id="265" r:id="rId14"/>
    <p:sldId id="266" r:id="rId15"/>
    <p:sldId id="314" r:id="rId16"/>
    <p:sldId id="340" r:id="rId17"/>
    <p:sldId id="309" r:id="rId18"/>
    <p:sldId id="268" r:id="rId19"/>
    <p:sldId id="295" r:id="rId20"/>
    <p:sldId id="348" r:id="rId21"/>
    <p:sldId id="294" r:id="rId22"/>
    <p:sldId id="271" r:id="rId23"/>
    <p:sldId id="293" r:id="rId24"/>
    <p:sldId id="310" r:id="rId25"/>
    <p:sldId id="328" r:id="rId26"/>
    <p:sldId id="347" r:id="rId27"/>
    <p:sldId id="335" r:id="rId28"/>
    <p:sldId id="346" r:id="rId29"/>
    <p:sldId id="315" r:id="rId30"/>
    <p:sldId id="322" r:id="rId31"/>
    <p:sldId id="329" r:id="rId32"/>
    <p:sldId id="326" r:id="rId33"/>
    <p:sldId id="279" r:id="rId34"/>
    <p:sldId id="344" r:id="rId35"/>
    <p:sldId id="339" r:id="rId36"/>
    <p:sldId id="300" r:id="rId37"/>
    <p:sldId id="299" r:id="rId38"/>
    <p:sldId id="297" r:id="rId39"/>
    <p:sldId id="304" r:id="rId40"/>
    <p:sldId id="327" r:id="rId41"/>
    <p:sldId id="331" r:id="rId42"/>
    <p:sldId id="333" r:id="rId43"/>
    <p:sldId id="345" r:id="rId44"/>
    <p:sldId id="341" r:id="rId45"/>
    <p:sldId id="34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5B5FE-7C98-40BF-BDCB-AC2ED4B4477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864E8-B446-4972-8D65-B397E0FB83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1568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64E8-B446-4972-8D65-B397E0FB830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80658D-9B8B-4CCC-89F6-25F71AEB1D2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93EF59-0DCE-4317-8008-91D5F5A76EA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48680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Министерство труда и социальной защиты населения </a:t>
            </a:r>
            <a:b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Республики Мордовия</a:t>
            </a:r>
            <a:b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8064896" cy="504056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Государственное казенное учреждение социального обслуживания </a:t>
            </a:r>
          </a:p>
          <a:p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Республики Мордовия</a:t>
            </a:r>
          </a:p>
          <a:p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«Республиканский социальный приют для детей и подростков </a:t>
            </a:r>
          </a:p>
          <a:p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«Надежда»</a:t>
            </a:r>
          </a:p>
          <a:p>
            <a:r>
              <a:rPr lang="ru-RU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ПОРТФОЛИО</a:t>
            </a:r>
          </a:p>
          <a:p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 первую квалификационную </a:t>
            </a:r>
          </a:p>
          <a:p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категорию</a:t>
            </a:r>
          </a:p>
          <a:p>
            <a:endParaRPr lang="ru-RU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педагога-психолога</a:t>
            </a:r>
          </a:p>
          <a:p>
            <a:r>
              <a:rPr lang="ru-RU" dirty="0" smtClean="0"/>
              <a:t>Мещеряковой </a:t>
            </a:r>
          </a:p>
          <a:p>
            <a:r>
              <a:rPr lang="ru-RU" dirty="0" smtClean="0"/>
              <a:t>Юлии Николаевны</a:t>
            </a:r>
          </a:p>
        </p:txBody>
      </p:sp>
      <p:pic>
        <p:nvPicPr>
          <p:cNvPr id="20481" name="Picture 1" descr="H:\скан\дип\IMG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36912"/>
            <a:ext cx="1440160" cy="3674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Взаимодействие с педагогами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920085"/>
            <a:ext cx="3240360" cy="4434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Взаимодействие с педагогами</a:t>
            </a:r>
            <a:endParaRPr lang="ru-RU" sz="36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280" y="1920875"/>
            <a:ext cx="3324439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Взаимодействие с педагогами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IMG_0019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54315" y="1920875"/>
            <a:ext cx="3226369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Взаимодействие с обучающимися</a:t>
            </a:r>
            <a:endParaRPr lang="ru-RU" sz="3600" dirty="0"/>
          </a:p>
        </p:txBody>
      </p:sp>
      <p:pic>
        <p:nvPicPr>
          <p:cNvPr id="8" name="Содержимое 7" descr="IMG_0046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IMG_0047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Взаимодействие с обучающимися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Содержимое 6" descr="Безымянный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Взаимодействие с обучающимися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Безымянный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Взаимодействие с обучающимися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753" y="1935163"/>
            <a:ext cx="3148493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15.Взаимодействие с педагогами, родителями, обучающимися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753" y="1935163"/>
            <a:ext cx="3148493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Позитивные результаты внеурочной деятельности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(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12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3953" y="1920875"/>
            <a:ext cx="3165093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17. Позитивные результаты внеурочной деятельности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(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/>
          </a:p>
        </p:txBody>
      </p:sp>
      <p:pic>
        <p:nvPicPr>
          <p:cNvPr id="5" name="Содержимое 4" descr="Безымянный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97543" y="1935163"/>
            <a:ext cx="3148914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2065" name="PDF" r:id="rId4" imgW="1080000" imgH="1080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9600"/>
            <a:ext cx="8435280" cy="83096"/>
          </a:xfrm>
        </p:spPr>
        <p:txBody>
          <a:bodyPr/>
          <a:lstStyle/>
          <a:p>
            <a:endParaRPr lang="ru-RU" sz="175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8363272" cy="4824536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15.08.1987г.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высшее, </a:t>
            </a:r>
            <a:br>
              <a:rPr lang="ru-RU" sz="4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Московский Государственный Гуманитарный университет им. М.А. Шолохова по специальности «Психология». Присуждена квалификация. Психолог. Преподаватель психологии. Специализация «Психологическое консультирование». Дата выдачи 15 ноября 2009г. ВСГ 2270435</a:t>
            </a:r>
            <a:r>
              <a:rPr lang="ru-RU" sz="4400" i="1" dirty="0" smtClean="0"/>
              <a:t/>
            </a:r>
            <a:br>
              <a:rPr lang="ru-RU" sz="4400" i="1" dirty="0" smtClean="0"/>
            </a:b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в данном учреждении: 10 лет</a:t>
            </a:r>
          </a:p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Стаж педагогической работы (по специальности): 8 лет</a:t>
            </a:r>
          </a:p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Общий трудовой стаж: 13лет</a:t>
            </a:r>
          </a:p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rsp_nadezhda.ru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18. Позитивные результаты внеурочной деятельности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(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/>
          </a:p>
        </p:txBody>
      </p:sp>
      <p:pic>
        <p:nvPicPr>
          <p:cNvPr id="5" name="Содержимое 4" descr="Безымянный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99890" y="1935163"/>
            <a:ext cx="3144220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 Позитивные результаты внеурочной деятельности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800" dirty="0"/>
          </a:p>
        </p:txBody>
      </p:sp>
      <p:pic>
        <p:nvPicPr>
          <p:cNvPr id="8" name="Содержимое 7" descr="diplom_13573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0027" y="1935163"/>
            <a:ext cx="310394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20. Наличие публикаций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7" name="Содержимое 6" descr="Svidetelstvo 1 сентябр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04686" y="1920875"/>
            <a:ext cx="3143627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1 сентября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99810" y="1920875"/>
            <a:ext cx="3135379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21. Наличие публикаций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5" name="Содержимое 4" descr="Svidetelstv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5944" y="1935163"/>
            <a:ext cx="3112111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 Наличие публикаций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 сайте учреждения</a:t>
            </a:r>
            <a:endParaRPr lang="ru-RU" sz="3100" dirty="0">
              <a:solidFill>
                <a:srgbClr val="00B0F0"/>
              </a:solidFill>
            </a:endParaRPr>
          </a:p>
        </p:txBody>
      </p:sp>
      <p:pic>
        <p:nvPicPr>
          <p:cNvPr id="6" name="Содержимое 5" descr="IMG_003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97753" y="1935163"/>
            <a:ext cx="3148494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23. Наличие публикаций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800" dirty="0"/>
          </a:p>
        </p:txBody>
      </p:sp>
      <p:pic>
        <p:nvPicPr>
          <p:cNvPr id="4" name="Содержимое 3" descr="diplom_191395 (1)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916832"/>
            <a:ext cx="310394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24. Наличие авторских программ, методических пособий, методических рекомендаций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844824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Содержимое 6" descr="Безымянный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9181" y="1920875"/>
            <a:ext cx="3236637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25.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0619" y="1920875"/>
            <a:ext cx="3149773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58181" y="1920875"/>
            <a:ext cx="3236637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90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26. Наличие авторских программ, методических пособий, методических рекомендаций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Безымянный в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7107" y="1935163"/>
            <a:ext cx="306978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dirty="0"/>
          </a:p>
        </p:txBody>
      </p:sp>
      <p:pic>
        <p:nvPicPr>
          <p:cNvPr id="8" name="Содержимое 7" descr="Безымянный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9507" y="1935163"/>
            <a:ext cx="320498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Характеристика-представление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0013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IMG_0014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уровне учреждения</a:t>
            </a:r>
            <a:endParaRPr lang="ru-RU" sz="2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753" y="1935163"/>
            <a:ext cx="3148493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200" dirty="0"/>
          </a:p>
        </p:txBody>
      </p:sp>
      <p:pic>
        <p:nvPicPr>
          <p:cNvPr id="4" name="Содержимое 3" descr="diplom_191395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16832"/>
            <a:ext cx="310394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30. Проведение мастер-классов, открытых занятий, мероприятий (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dirty="0"/>
          </a:p>
        </p:txBody>
      </p:sp>
      <p:pic>
        <p:nvPicPr>
          <p:cNvPr id="6" name="Содержимое 5" descr="IMG_0011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916832"/>
            <a:ext cx="320498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31. Проведение мастер-классов, открытых занятий, мероприятий (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базе учреждения </a:t>
            </a:r>
            <a:endParaRPr lang="ru-RU" sz="2800" dirty="0"/>
          </a:p>
        </p:txBody>
      </p:sp>
      <p:pic>
        <p:nvPicPr>
          <p:cNvPr id="7" name="Содержимое 6" descr="IMG_0032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IMG_0049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32. Общественно-педагогическая активность педагога: участие в работе педагогических сообществ, комиссиях, в жюри конкурсов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Российский уровень</a:t>
            </a:r>
            <a:endParaRPr lang="ru-RU" sz="2200" dirty="0"/>
          </a:p>
        </p:txBody>
      </p:sp>
      <p:pic>
        <p:nvPicPr>
          <p:cNvPr id="7" name="Содержимое 6" descr="Безымянный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0027" y="1935163"/>
            <a:ext cx="310394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33. Общественно-педагогическая активность педагога: участие в работе педагогических сообществ, комиссиях, в жюри конкурсов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уровне учреждения</a:t>
            </a:r>
            <a:endParaRPr lang="ru-RU" sz="2000" dirty="0"/>
          </a:p>
        </p:txBody>
      </p:sp>
      <p:pic>
        <p:nvPicPr>
          <p:cNvPr id="7" name="Содержимое 6" descr="Безымянный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9497" y="1935163"/>
            <a:ext cx="3165005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34. Общественно-педагогическая активность педагога: участие в работе педагогических сообществ, комиссиях, в жюри конкурсов</a:t>
            </a:r>
            <a:b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муниципальном уровне</a:t>
            </a:r>
            <a:endParaRPr lang="ru-RU" sz="2300" dirty="0"/>
          </a:p>
        </p:txBody>
      </p:sp>
      <p:pic>
        <p:nvPicPr>
          <p:cNvPr id="7" name="Содержимое 6" descr="IMG_0006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Безымянный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7311" y="1920875"/>
            <a:ext cx="3180378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 Общественно-педагогическая активность педагога: участие в работе педагогических сообществ, комиссиях, в жюри конкурсов</a:t>
            </a:r>
            <a:b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3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9507" y="1935163"/>
            <a:ext cx="3204985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36. Участие педагога в профессиональных конкурсах</a:t>
            </a:r>
            <a:endParaRPr lang="ru-RU" sz="2800" dirty="0"/>
          </a:p>
        </p:txBody>
      </p:sp>
      <p:pic>
        <p:nvPicPr>
          <p:cNvPr id="7" name="Содержимое 6" descr="diplom_191395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99810" y="1920875"/>
            <a:ext cx="3135379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Содержимое 11" descr="Диплом_182008-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08810" y="1920875"/>
            <a:ext cx="3135379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37. Награды и поощрения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Муниципальный уровень</a:t>
            </a:r>
            <a:endParaRPr lang="ru-RU" sz="3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7394" y="1935163"/>
            <a:ext cx="3209212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реализации коррекционно-развивающих и развивающих программ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0023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16832"/>
            <a:ext cx="3176574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IMG_0024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38. Награды и поощрения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уровне учреждения</a:t>
            </a:r>
            <a:endParaRPr lang="ru-RU" sz="2800" dirty="0"/>
          </a:p>
        </p:txBody>
      </p:sp>
      <p:pic>
        <p:nvPicPr>
          <p:cNvPr id="8" name="Содержимое 7" descr="Безымянный 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916832"/>
            <a:ext cx="3165005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39. Награды и поощрения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Республиканский уровень</a:t>
            </a:r>
            <a:endParaRPr lang="ru-RU" sz="3200" dirty="0"/>
          </a:p>
        </p:txBody>
      </p:sp>
      <p:pic>
        <p:nvPicPr>
          <p:cNvPr id="7" name="Содержимое 6" descr="Безымянныйпо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331" y="1935163"/>
            <a:ext cx="3399338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40. Награды и поощрения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7311" y="1920875"/>
            <a:ext cx="3180377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972" y="1920875"/>
            <a:ext cx="3197056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41. Дополнительная информация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988840"/>
            <a:ext cx="3204985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42. Дополнительная информация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0505" y="1935163"/>
            <a:ext cx="3102989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43. Дополнительная информация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0027" y="1935163"/>
            <a:ext cx="3103945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реализации коррекционно-развивающих и развивающих программ</a:t>
            </a:r>
            <a:endParaRPr lang="ru-RU" sz="2800" dirty="0"/>
          </a:p>
        </p:txBody>
      </p:sp>
      <p:pic>
        <p:nvPicPr>
          <p:cNvPr id="8" name="Содержимое 7" descr="IMG_0029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88840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Содержимое 11" descr="IMG_0030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6056" y="1916832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Качество организации деятельности в соответствии с направлениями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0015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88213" y="1920875"/>
            <a:ext cx="3176574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Содержимое 10" descr="IMG_0016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Качество организации деятельности в соответствии с направлениями</a:t>
            </a:r>
            <a:endParaRPr lang="ru-RU" sz="29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IMG_0017-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86311" y="1920875"/>
            <a:ext cx="3180378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Взаимодействие с родителями</a:t>
            </a:r>
            <a:endParaRPr lang="ru-RU" sz="3600" dirty="0"/>
          </a:p>
        </p:txBody>
      </p:sp>
      <p:pic>
        <p:nvPicPr>
          <p:cNvPr id="7" name="Содержимое 6" descr="IMG_0020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IMG_0021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8779" y="1920875"/>
            <a:ext cx="3237442" cy="443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Взаимодействие с родителями</a:t>
            </a:r>
            <a:endParaRPr lang="ru-RU" sz="3600" dirty="0"/>
          </a:p>
        </p:txBody>
      </p:sp>
      <p:pic>
        <p:nvPicPr>
          <p:cNvPr id="5" name="Содержимое 4" descr="Безымянный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9507" y="1935163"/>
            <a:ext cx="3204986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1973</TotalTime>
  <Words>370</Words>
  <Application>Microsoft Office PowerPoint</Application>
  <PresentationFormat>Экран (4:3)</PresentationFormat>
  <Paragraphs>62</Paragraphs>
  <Slides>45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Поток</vt:lpstr>
      <vt:lpstr>PDF</vt:lpstr>
      <vt:lpstr>Министерство труда и социальной защиты населения  Республики Мордовия      </vt:lpstr>
      <vt:lpstr>Слайд 2</vt:lpstr>
      <vt:lpstr>1. Характеристика-представление</vt:lpstr>
      <vt:lpstr>2. Качество реализации коррекционно-развивающих и развивающих программ</vt:lpstr>
      <vt:lpstr>3. Качество реализации коррекционно-развивающих и развивающих программ</vt:lpstr>
      <vt:lpstr>4. Качество организации деятельности в соответствии с направлениями</vt:lpstr>
      <vt:lpstr>5. Качество организации деятельности в соответствии с направлениями</vt:lpstr>
      <vt:lpstr>6. Взаимодействие с родителями</vt:lpstr>
      <vt:lpstr>7. Взаимодействие с родителями</vt:lpstr>
      <vt:lpstr>8. Взаимодействие с педагогами</vt:lpstr>
      <vt:lpstr>9. Взаимодействие с педагогами</vt:lpstr>
      <vt:lpstr>10. Взаимодействие с педагогами</vt:lpstr>
      <vt:lpstr>11. Взаимодействие с обучающимися</vt:lpstr>
      <vt:lpstr>12. Взаимодействие с обучающимися</vt:lpstr>
      <vt:lpstr>13. Взаимодействие с обучающимися</vt:lpstr>
      <vt:lpstr>14. Взаимодействие с обучающимися</vt:lpstr>
      <vt:lpstr>15.Взаимодействие с педагогами, родителями, обучающимися</vt:lpstr>
      <vt:lpstr>16. Позитивные результаты внеурочной деятельности Муниципальный уровень (очно)</vt:lpstr>
      <vt:lpstr>17. Позитивные результаты внеурочной деятельности Муниципальный уровень (очно)</vt:lpstr>
      <vt:lpstr>18. Позитивные результаты внеурочной деятельности Республиканский уровень (очно)</vt:lpstr>
      <vt:lpstr>19. Позитивные результаты внеурочной деятельности Российский уровень</vt:lpstr>
      <vt:lpstr>20. Наличие публикаций </vt:lpstr>
      <vt:lpstr>21. Наличие публикаций </vt:lpstr>
      <vt:lpstr>   22. Наличие публикаций на сайте учреждения</vt:lpstr>
      <vt:lpstr>23. Наличие публикаций Российский уровень</vt:lpstr>
      <vt:lpstr>24. Наличие авторских программ, методических пособий, методических рекомендаций</vt:lpstr>
      <vt:lpstr>25. Наличие авторских программ, методических пособий, методических рекомендаций</vt:lpstr>
      <vt:lpstr>26. Наличие авторских программ, методических пособий, методических рекомендаций</vt:lpstr>
      <vt:lpstr>27.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Республиканский уровень</vt:lpstr>
      <vt:lpstr>28.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на уровне учреждения</vt:lpstr>
      <vt:lpstr>29.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Российский уровень</vt:lpstr>
      <vt:lpstr>30. Проведение мастер-классов, открытых занятий, мероприятий (очно)  Муниципальный уровень</vt:lpstr>
      <vt:lpstr>   31. Проведение мастер-классов, открытых занятий, мероприятий (очно)  на базе учреждения </vt:lpstr>
      <vt:lpstr>32. Общественно-педагогическая активность педагога: участие в работе педагогических сообществ, комиссиях, в жюри конкурсов  Российский уровень</vt:lpstr>
      <vt:lpstr>33. Общественно-педагогическая активность педагога: участие в работе педагогических сообществ, комиссиях, в жюри конкурсов  на уровне учреждения</vt:lpstr>
      <vt:lpstr>34. Общественно-педагогическая активность педагога: участие в работе педагогических сообществ, комиссиях, в жюри конкурсов участие на муниципальном уровне</vt:lpstr>
      <vt:lpstr>35. Общественно-педагогическая активность педагога: участие в работе педагогических сообществ, комиссиях, в жюри конкурсов Республиканский уровень</vt:lpstr>
      <vt:lpstr>36. Участие педагога в профессиональных конкурсах</vt:lpstr>
      <vt:lpstr> 37. Награды и поощрения   Муниципальный уровень</vt:lpstr>
      <vt:lpstr>38. Награды и поощрения  на уровне учреждения</vt:lpstr>
      <vt:lpstr>39. Награды и поощрения  Республиканский уровень</vt:lpstr>
      <vt:lpstr>40. Награды и поощрения  Российский уровень</vt:lpstr>
      <vt:lpstr>41. Дополнительная информация</vt:lpstr>
      <vt:lpstr>42. Дополнительная информация Участие педагога Международный уровень</vt:lpstr>
      <vt:lpstr>     43. Дополнительная информация Участие педагога в профессиональных конкурсах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Максим</dc:creator>
  <cp:lastModifiedBy>Админ</cp:lastModifiedBy>
  <cp:revision>205</cp:revision>
  <dcterms:created xsi:type="dcterms:W3CDTF">2021-08-16T16:24:51Z</dcterms:created>
  <dcterms:modified xsi:type="dcterms:W3CDTF">2021-12-22T07:49:58Z</dcterms:modified>
</cp:coreProperties>
</file>